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708" r:id="rId3"/>
  </p:sldMasterIdLst>
  <p:notesMasterIdLst>
    <p:notesMasterId r:id="rId16"/>
  </p:notesMasterIdLst>
  <p:sldIdLst>
    <p:sldId id="288" r:id="rId4"/>
    <p:sldId id="25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C60"/>
    <a:srgbClr val="EF6B23"/>
    <a:srgbClr val="F9AE59"/>
    <a:srgbClr val="EF6A2B"/>
    <a:srgbClr val="FF6B01"/>
    <a:srgbClr val="7AC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8529" autoAdjust="0"/>
  </p:normalViewPr>
  <p:slideViewPr>
    <p:cSldViewPr snapToGrid="0">
      <p:cViewPr varScale="1">
        <p:scale>
          <a:sx n="53" d="100"/>
          <a:sy n="53" d="100"/>
        </p:scale>
        <p:origin x="1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7602-F0B1-45E9-88F6-6A309782CE2A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48D1A-4FEF-4DB5-8FED-1AA513B2A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1pPr>
    <a:lvl2pPr marL="202494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2pPr>
    <a:lvl3pPr marL="404988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3pPr>
    <a:lvl4pPr marL="607482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4pPr>
    <a:lvl5pPr marL="809976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5pPr>
    <a:lvl6pPr marL="1012469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6pPr>
    <a:lvl7pPr marL="1214963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7pPr>
    <a:lvl8pPr marL="1417457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8pPr>
    <a:lvl9pPr marL="1619951" algn="l" defTabSz="404988" rtl="0" eaLnBrk="1" latinLnBrk="0" hangingPunct="1">
      <a:defRPr sz="5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2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3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8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2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1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55F6-AB60-44A9-AF3F-B8A9B230777C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5DBE-CA05-45CF-9DD5-D937CA2F9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4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3B535EF-CAA0-4F77-8A8A-B49E6530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7650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nposting — Druglink">
            <a:extLst>
              <a:ext uri="{FF2B5EF4-FFF2-40B4-BE49-F238E27FC236}">
                <a16:creationId xmlns:a16="http://schemas.microsoft.com/office/drawing/2014/main" id="{BF9E6A05-500A-66B3-DE79-16B25355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7" y="1217877"/>
            <a:ext cx="5040313" cy="23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02D1DB-2D2D-69B0-2007-A727B63E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768"/>
            <a:ext cx="5327649" cy="27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DFEF1-F071-234C-2DC9-5D315E6AECDB}"/>
              </a:ext>
            </a:extLst>
          </p:cNvPr>
          <p:cNvSpPr txBox="1"/>
          <p:nvPr/>
        </p:nvSpPr>
        <p:spPr>
          <a:xfrm>
            <a:off x="0" y="7162002"/>
            <a:ext cx="5327650" cy="397673"/>
          </a:xfrm>
          <a:prstGeom prst="rect">
            <a:avLst/>
          </a:prstGeom>
          <a:solidFill>
            <a:srgbClr val="FF6B01"/>
          </a:solidFill>
        </p:spPr>
        <p:txBody>
          <a:bodyPr wrap="square">
            <a:spAutoFit/>
          </a:bodyPr>
          <a:lstStyle/>
          <a:p>
            <a:pPr algn="l"/>
            <a:r>
              <a:rPr lang="en-GB" sz="992" b="1" dirty="0" err="1">
                <a:solidFill>
                  <a:schemeClr val="bg1"/>
                </a:solidFill>
                <a:latin typeface="Change"/>
              </a:rPr>
              <a:t>Drinkline</a:t>
            </a:r>
            <a:r>
              <a:rPr lang="en-GB" sz="992" b="1" dirty="0">
                <a:solidFill>
                  <a:schemeClr val="bg1"/>
                </a:solidFill>
                <a:latin typeface="Change"/>
              </a:rPr>
              <a:t> is a free, confidential helpline for people who are concerned about their drinking, or someone else's. Call 0300 123 1110 (weekdays 9am–8pm, weekends 11am–4pm)</a:t>
            </a:r>
          </a:p>
        </p:txBody>
      </p:sp>
    </p:spTree>
    <p:extLst>
      <p:ext uri="{BB962C8B-B14F-4D97-AF65-F5344CB8AC3E}">
        <p14:creationId xmlns:p14="http://schemas.microsoft.com/office/powerpoint/2010/main" val="419553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GambleAware®: Gambling Help &amp; Gambling Addiction | BeGambleAware">
            <a:extLst>
              <a:ext uri="{FF2B5EF4-FFF2-40B4-BE49-F238E27FC236}">
                <a16:creationId xmlns:a16="http://schemas.microsoft.com/office/drawing/2014/main" id="{32B3BF5A-964C-FCD3-737B-5A29CF7B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7" y="2231242"/>
            <a:ext cx="3769537" cy="30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10FC3-2C26-48E8-CBEF-5B1F12F2DC7B}"/>
              </a:ext>
            </a:extLst>
          </p:cNvPr>
          <p:cNvSpPr txBox="1"/>
          <p:nvPr/>
        </p:nvSpPr>
        <p:spPr>
          <a:xfrm>
            <a:off x="143670" y="5100012"/>
            <a:ext cx="5040313" cy="90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23" b="1" dirty="0">
                <a:solidFill>
                  <a:srgbClr val="F9AE59"/>
                </a:solidFill>
                <a:latin typeface="Gilroy"/>
              </a:rPr>
              <a:t>Available 24 hours a day, 7 days a week. The National Gambling Helpline is operated by </a:t>
            </a:r>
            <a:r>
              <a:rPr lang="en-GB" sz="1323" b="1" dirty="0" err="1">
                <a:solidFill>
                  <a:srgbClr val="F9AE59"/>
                </a:solidFill>
                <a:latin typeface="Gilroy"/>
              </a:rPr>
              <a:t>GamCare</a:t>
            </a:r>
            <a:r>
              <a:rPr lang="en-GB" sz="1323" b="1" dirty="0">
                <a:solidFill>
                  <a:srgbClr val="F9AE59"/>
                </a:solidFill>
                <a:latin typeface="Gilroy"/>
              </a:rPr>
              <a:t>. </a:t>
            </a:r>
          </a:p>
          <a:p>
            <a:pPr algn="ctr"/>
            <a:endParaRPr lang="en-GB" sz="1323" b="1" dirty="0">
              <a:solidFill>
                <a:srgbClr val="F9AE59"/>
              </a:solidFill>
              <a:latin typeface="Gilroy"/>
            </a:endParaRPr>
          </a:p>
          <a:p>
            <a:pPr algn="ctr"/>
            <a:r>
              <a:rPr lang="en-GB" sz="1323" b="1" dirty="0">
                <a:solidFill>
                  <a:srgbClr val="EF6B23"/>
                </a:solidFill>
                <a:latin typeface="Gilroy"/>
              </a:rPr>
              <a:t>Call 0808 8020 133</a:t>
            </a:r>
            <a:endParaRPr lang="en-GB" sz="1323" b="1" dirty="0">
              <a:solidFill>
                <a:srgbClr val="EF6B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Menopause Charity launches in the UK - Lawley Pharmaceuticals Pty Ltd">
            <a:extLst>
              <a:ext uri="{FF2B5EF4-FFF2-40B4-BE49-F238E27FC236}">
                <a16:creationId xmlns:a16="http://schemas.microsoft.com/office/drawing/2014/main" id="{C7AEC157-1D74-3982-6ADA-2D570371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0" y="3321054"/>
            <a:ext cx="4101806" cy="10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0F5BB-D255-6488-E418-47B34B0BA2E5}"/>
              </a:ext>
            </a:extLst>
          </p:cNvPr>
          <p:cNvSpPr txBox="1"/>
          <p:nvPr/>
        </p:nvSpPr>
        <p:spPr>
          <a:xfrm>
            <a:off x="1403747" y="4501545"/>
            <a:ext cx="2520156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92" b="1" dirty="0"/>
              <a:t>https://www.themenopausecharity.org/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75859-D46E-6C68-7B29-2DB0016E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5327650" cy="3124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250C9-3C5D-9542-05A2-F47550FD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4305"/>
            <a:ext cx="5327650" cy="27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345AF-858C-8F08-0087-FD2D92841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" r="101" b="-1"/>
          <a:stretch/>
        </p:blipFill>
        <p:spPr>
          <a:xfrm>
            <a:off x="20" y="10"/>
            <a:ext cx="5327630" cy="75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9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564189F-9513-4655-B522-97C66718B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7650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288ACF-8796-4531-BEDE-ED76FFB0C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7650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276C13D-BF2F-4F26-BD2F-273BCEEE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7650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F917F585-8DA5-4240-9836-12725226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27650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0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733271B-8F14-4A41-BD34-6A53C4DC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1322" r="2075" b="1510"/>
          <a:stretch/>
        </p:blipFill>
        <p:spPr>
          <a:xfrm>
            <a:off x="0" y="0"/>
            <a:ext cx="53276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1C619-B99C-D1C7-0CC9-A2DB9341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 t="24763" b="10647"/>
          <a:stretch/>
        </p:blipFill>
        <p:spPr>
          <a:xfrm>
            <a:off x="0" y="1835592"/>
            <a:ext cx="5327650" cy="1913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A2C2E-EB49-67D6-EAA9-170DE35D2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" r="1710"/>
          <a:stretch/>
        </p:blipFill>
        <p:spPr>
          <a:xfrm>
            <a:off x="0" y="3710264"/>
            <a:ext cx="5327649" cy="2170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589CE-BF9C-13B0-6A72-3DA7CEF9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67" y="271524"/>
            <a:ext cx="5040313" cy="1383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63FE1-AEB5-CBDF-1477-7CA5D5923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305" y="135298"/>
            <a:ext cx="1688345" cy="937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63316-DD14-0908-87EF-2378B1A76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" y="5880386"/>
            <a:ext cx="5327650" cy="15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maritans at Bournemouth University | Bournemouth University">
            <a:extLst>
              <a:ext uri="{FF2B5EF4-FFF2-40B4-BE49-F238E27FC236}">
                <a16:creationId xmlns:a16="http://schemas.microsoft.com/office/drawing/2014/main" id="{8EDB72DE-B086-9FB4-0CD2-2B197ED4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16509"/>
            <a:ext cx="5002196" cy="33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aritans launch Talk to us awareness campaign - Turn2us">
            <a:extLst>
              <a:ext uri="{FF2B5EF4-FFF2-40B4-BE49-F238E27FC236}">
                <a16:creationId xmlns:a16="http://schemas.microsoft.com/office/drawing/2014/main" id="{607B28D6-2D19-D028-7BCF-F662795E5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5155"/>
          <a:stretch/>
        </p:blipFill>
        <p:spPr bwMode="auto">
          <a:xfrm>
            <a:off x="16684" y="5014583"/>
            <a:ext cx="5310966" cy="25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7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65EE83EC65A2419BAB3905D8653DA3" ma:contentTypeVersion="6" ma:contentTypeDescription="Create a new document." ma:contentTypeScope="" ma:versionID="59ee7a66c41af0d095698b24f39945cc">
  <xsd:schema xmlns:xsd="http://www.w3.org/2001/XMLSchema" xmlns:xs="http://www.w3.org/2001/XMLSchema" xmlns:p="http://schemas.microsoft.com/office/2006/metadata/properties" xmlns:ns2="6acdc19c-17c4-43da-9914-fa135e4774a4" xmlns:ns3="6e230297-7fac-4c2f-886d-cedd2e5ddb71" targetNamespace="http://schemas.microsoft.com/office/2006/metadata/properties" ma:root="true" ma:fieldsID="cfd0b1f0df844ebac51c7cb997ac32d6" ns2:_="" ns3:_="">
    <xsd:import namespace="6acdc19c-17c4-43da-9914-fa135e4774a4"/>
    <xsd:import namespace="6e230297-7fac-4c2f-886d-cedd2e5dd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dc19c-17c4-43da-9914-fa135e477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30297-7fac-4c2f-886d-cedd2e5d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850BF-AA99-4D35-821C-23D5DD308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34AA1-D07B-425E-A1DC-B17994CB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dc19c-17c4-43da-9914-fa135e4774a4"/>
    <ds:schemaRef ds:uri="6e230297-7fac-4c2f-886d-cedd2e5dd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6078</TotalTime>
  <Words>67</Words>
  <Application>Microsoft Office PowerPoint</Application>
  <PresentationFormat>Custom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Change</vt:lpstr>
      <vt:lpstr>Gilroy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Fiona</dc:creator>
  <cp:lastModifiedBy>Bradley, Laura</cp:lastModifiedBy>
  <cp:revision>6</cp:revision>
  <dcterms:created xsi:type="dcterms:W3CDTF">2022-11-18T11:51:30Z</dcterms:created>
  <dcterms:modified xsi:type="dcterms:W3CDTF">2023-01-03T14:30:17Z</dcterms:modified>
</cp:coreProperties>
</file>